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4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9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19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24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90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5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84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90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7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3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4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7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1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9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8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0DFC7E6-0201-4A52-AAFF-A7425F0755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7774F60-46BD-4F91-A8B6-F6625D7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5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705" y="813858"/>
            <a:ext cx="8825658" cy="2677648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latin typeface="Algerian" panose="04020705040A02060702" pitchFamily="82" charset="0"/>
              </a:rPr>
              <a:t>SPEECH ACTS</a:t>
            </a:r>
            <a:endParaRPr lang="en-US" sz="80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Form and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443841"/>
            <a:ext cx="6096000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A face-saving act that emphasizes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a person’s positive face will show solidarity and draw attention to a common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goal (</a:t>
            </a:r>
            <a:r>
              <a:rPr lang="en-US" i="1" dirty="0">
                <a:solidFill>
                  <a:srgbClr val="FF0000"/>
                </a:solidFill>
                <a:latin typeface="TimesNewRomanPS-Italic"/>
              </a:rPr>
              <a:t>Let’s do this together </a:t>
            </a:r>
            <a:r>
              <a:rPr lang="en-US" dirty="0">
                <a:solidFill>
                  <a:srgbClr val="FF0000"/>
                </a:solidFill>
                <a:latin typeface="TimesNewRomanPS"/>
              </a:rPr>
              <a:t>. . .; </a:t>
            </a:r>
            <a:r>
              <a:rPr lang="en-US" i="1" dirty="0">
                <a:solidFill>
                  <a:srgbClr val="FF0000"/>
                </a:solidFill>
                <a:latin typeface="TimesNewRomanPS-Italic"/>
              </a:rPr>
              <a:t>You and I have the same problem, so </a:t>
            </a:r>
            <a:r>
              <a:rPr lang="en-US" dirty="0">
                <a:solidFill>
                  <a:srgbClr val="FF0000"/>
                </a:solidFill>
                <a:latin typeface="TimesNewRomanPS"/>
              </a:rPr>
              <a:t>. . .).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Ideas about the appropriate language to mark politeness differ substantially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from one culture to the next. If you have grown up in a culture that has directness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as a valued way of showing solidarity, and you use direct speech acts (</a:t>
            </a:r>
            <a:r>
              <a:rPr lang="en-US" i="1" dirty="0">
                <a:solidFill>
                  <a:srgbClr val="FF0000"/>
                </a:solidFill>
                <a:latin typeface="TimesNewRomanPS-Italic"/>
              </a:rPr>
              <a:t>Give me</a:t>
            </a:r>
          </a:p>
          <a:p>
            <a:r>
              <a:rPr lang="en-US" i="1" dirty="0">
                <a:solidFill>
                  <a:srgbClr val="FF0000"/>
                </a:solidFill>
                <a:latin typeface="TimesNewRomanPS-Italic"/>
              </a:rPr>
              <a:t>that chair!</a:t>
            </a:r>
            <a:r>
              <a:rPr lang="en-US" dirty="0">
                <a:solidFill>
                  <a:srgbClr val="FF0000"/>
                </a:solidFill>
                <a:latin typeface="TimesNewRomanPS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TimesNewRomanPS"/>
              </a:rPr>
              <a:t>topeoplewhose</a:t>
            </a:r>
            <a:r>
              <a:rPr lang="en-US" dirty="0">
                <a:solidFill>
                  <a:srgbClr val="FF0000"/>
                </a:solidFill>
                <a:latin typeface="TimesNewRomanPS"/>
              </a:rPr>
              <a:t> culture is more oriented to indirectness and avoiding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direct imposition, then you will be considered impolite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You, in </a:t>
            </a:r>
            <a:r>
              <a:rPr lang="en-US" dirty="0" err="1">
                <a:solidFill>
                  <a:srgbClr val="FF0000"/>
                </a:solidFill>
                <a:latin typeface="TimesNewRomanPS"/>
              </a:rPr>
              <a:t>turn,may</a:t>
            </a:r>
            <a:r>
              <a:rPr lang="en-US" dirty="0">
                <a:solidFill>
                  <a:srgbClr val="FF0000"/>
                </a:solidFill>
                <a:latin typeface="TimesNewRomanPS"/>
              </a:rPr>
              <a:t> think of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the others as vague and unsure of whether they really want something or are just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asking about it (</a:t>
            </a:r>
            <a:r>
              <a:rPr lang="en-US" i="1" dirty="0">
                <a:solidFill>
                  <a:srgbClr val="FF0000"/>
                </a:solidFill>
                <a:latin typeface="TimesNewRomanPS-Italic"/>
              </a:rPr>
              <a:t>Are you using this chair?</a:t>
            </a:r>
            <a:r>
              <a:rPr lang="en-US" dirty="0">
                <a:solidFill>
                  <a:srgbClr val="FF0000"/>
                </a:solidFill>
                <a:latin typeface="TimesNewRomanPS"/>
              </a:rPr>
              <a:t>). In either case, it is the pragmatics that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is misunderstood and, unfortunately, more will be communicated than is said.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Understanding how successful communication works is actually a process of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interpreting not just what speakers say, but what they ‘intend to mean’.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5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889844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We have been considering ways in which we interpret the meaning of an utterance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in terms of what the speaker intended to convey. We have not yet considered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the fact that we usually know how the speaker intends us to ‘take’ (or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‘interpret the function of’) what is said. In very general terms, we can usually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recognize the type of ‘action’ performed by a speaker with the </a:t>
            </a:r>
            <a:r>
              <a:rPr lang="en-US" dirty="0" err="1">
                <a:solidFill>
                  <a:srgbClr val="FF0000"/>
                </a:solidFill>
                <a:latin typeface="TimesNewRomanPS"/>
              </a:rPr>
              <a:t>utterance.We</a:t>
            </a:r>
            <a:r>
              <a:rPr lang="en-US" dirty="0">
                <a:solidFill>
                  <a:srgbClr val="FF0000"/>
                </a:solidFill>
                <a:latin typeface="TimesNewRomanPS"/>
              </a:rPr>
              <a:t> use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the term </a:t>
            </a:r>
            <a:r>
              <a:rPr lang="en-US" b="1" dirty="0">
                <a:solidFill>
                  <a:srgbClr val="FF0000"/>
                </a:solidFill>
                <a:latin typeface="TimesNewRomanPS-Bold"/>
              </a:rPr>
              <a:t>speech act </a:t>
            </a:r>
            <a:r>
              <a:rPr lang="en-US" dirty="0">
                <a:solidFill>
                  <a:srgbClr val="FF0000"/>
                </a:solidFill>
                <a:latin typeface="TimesNewRomanPS"/>
              </a:rPr>
              <a:t>to describe actions such as ‘requesting’, ‘commanding’,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‘questioning’ or ‘</a:t>
            </a:r>
            <a:r>
              <a:rPr lang="en-US" dirty="0" err="1">
                <a:solidFill>
                  <a:srgbClr val="FF0000"/>
                </a:solidFill>
                <a:latin typeface="TimesNewRomanPS"/>
              </a:rPr>
              <a:t>informing’.We</a:t>
            </a:r>
            <a:r>
              <a:rPr lang="en-US" dirty="0">
                <a:solidFill>
                  <a:srgbClr val="FF0000"/>
                </a:solidFill>
                <a:latin typeface="TimesNewRomanPS"/>
              </a:rPr>
              <a:t> can define a speech act as the action performed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by a speaker with an utterance. If you say, </a:t>
            </a:r>
            <a:r>
              <a:rPr lang="en-US" i="1" dirty="0">
                <a:solidFill>
                  <a:srgbClr val="FF0000"/>
                </a:solidFill>
                <a:latin typeface="TimesNewRomanPS-Italic"/>
              </a:rPr>
              <a:t>I’ll be there at six</a:t>
            </a:r>
            <a:r>
              <a:rPr lang="en-US" dirty="0">
                <a:solidFill>
                  <a:srgbClr val="FF0000"/>
                </a:solidFill>
                <a:latin typeface="TimesNewRomanPS"/>
              </a:rPr>
              <a:t>, you are not just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speaking, you seem to be performing the speech act of ‘promising’.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Algerian" panose="04020705040A02060702" pitchFamily="82" charset="0"/>
              </a:rPr>
              <a:t>Direct and Indirect Speech Acts</a:t>
            </a:r>
            <a:endParaRPr lang="en-US" sz="4800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166" y="2926081"/>
            <a:ext cx="4578797" cy="1332410"/>
          </a:xfrm>
        </p:spPr>
      </p:pic>
    </p:spTree>
    <p:extLst>
      <p:ext uri="{BB962C8B-B14F-4D97-AF65-F5344CB8AC3E}">
        <p14:creationId xmlns:p14="http://schemas.microsoft.com/office/powerpoint/2010/main" val="22715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305342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TimesNewRomanPS"/>
              </a:rPr>
              <a:t>Compare that utterance with </a:t>
            </a:r>
            <a:r>
              <a:rPr lang="en-US" sz="2400" i="1" dirty="0">
                <a:solidFill>
                  <a:srgbClr val="FF0000"/>
                </a:solidFill>
                <a:latin typeface="TimesNewRomanPS-Italic"/>
              </a:rPr>
              <a:t>Can you pass the salt? </a:t>
            </a:r>
            <a:r>
              <a:rPr lang="en-US" sz="2400" dirty="0">
                <a:solidFill>
                  <a:srgbClr val="FF0000"/>
                </a:solidFill>
                <a:latin typeface="TimesNewRomanPS"/>
              </a:rPr>
              <a:t>In this second example,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TimesNewRomanPS"/>
              </a:rPr>
              <a:t>we are not really asking a question about someone’s ability. In fact, we don’t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TimesNewRomanPS"/>
              </a:rPr>
              <a:t>normally use this structure as a question at all. We normally use it to make a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TimesNewRomanPS"/>
              </a:rPr>
              <a:t>request. That is, we are using a syntactic structure associated with the function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TimesNewRomanPS"/>
              </a:rPr>
              <a:t>of a question, but in this case with the function of a request. This is an example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TimesNewRomanPS"/>
              </a:rPr>
              <a:t>of an </a:t>
            </a:r>
            <a:r>
              <a:rPr lang="en-US" sz="2400" b="1" dirty="0">
                <a:solidFill>
                  <a:srgbClr val="FF0000"/>
                </a:solidFill>
                <a:latin typeface="TimesNewRomanPS-Bold"/>
              </a:rPr>
              <a:t>indirect speech act</a:t>
            </a:r>
            <a:r>
              <a:rPr lang="en-US" sz="2400" dirty="0">
                <a:solidFill>
                  <a:srgbClr val="FF0000"/>
                </a:solidFill>
                <a:latin typeface="TimesNewRomanPS"/>
              </a:rPr>
              <a:t>. Whenever one of the structures in the set above is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TimesNewRomanPS"/>
              </a:rPr>
              <a:t>used to perform a function other than the one listed beside it on the same line,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TimesNewRomanPS"/>
              </a:rPr>
              <a:t>the result is an indirect speech act.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1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It is possible to have strange effects if one person fails to recognize another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person’s indirect speech act. Consider the following scene. A visitor to a city,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carrying his luggage, looking lost, stops a passer-by.</a:t>
            </a:r>
          </a:p>
          <a:p>
            <a:r>
              <a:rPr lang="en-US" dirty="0">
                <a:solidFill>
                  <a:srgbClr val="FF0000"/>
                </a:solidFill>
                <a:latin typeface="TimesNRPSExpert"/>
              </a:rPr>
              <a:t></a:t>
            </a:r>
            <a:r>
              <a:rPr lang="en-US" dirty="0">
                <a:solidFill>
                  <a:srgbClr val="FF0000"/>
                </a:solidFill>
                <a:latin typeface="TimesNewRomanPS"/>
              </a:rPr>
              <a:t>: </a:t>
            </a:r>
            <a:r>
              <a:rPr lang="en-US" i="1" dirty="0">
                <a:solidFill>
                  <a:srgbClr val="FF0000"/>
                </a:solidFill>
                <a:latin typeface="TimesNewRomanPS-Italic"/>
              </a:rPr>
              <a:t>Excuse me. Do you know where the Ambassador Hotel is?</a:t>
            </a:r>
          </a:p>
          <a:p>
            <a:r>
              <a:rPr lang="en-US" dirty="0">
                <a:solidFill>
                  <a:srgbClr val="FF0000"/>
                </a:solidFill>
                <a:latin typeface="TimesNRPSExpert"/>
              </a:rPr>
              <a:t>-</a:t>
            </a:r>
            <a:r>
              <a:rPr lang="en-US" dirty="0">
                <a:solidFill>
                  <a:srgbClr val="FF0000"/>
                </a:solidFill>
                <a:latin typeface="TimesNewRomanPS"/>
              </a:rPr>
              <a:t>: </a:t>
            </a:r>
            <a:r>
              <a:rPr lang="en-US" i="1" dirty="0">
                <a:solidFill>
                  <a:srgbClr val="FF0000"/>
                </a:solidFill>
                <a:latin typeface="TimesNewRomanPS-Italic"/>
              </a:rPr>
              <a:t>Oh sure, I know where it is</a:t>
            </a:r>
            <a:r>
              <a:rPr lang="en-US" dirty="0">
                <a:solidFill>
                  <a:srgbClr val="FF0000"/>
                </a:solidFill>
                <a:latin typeface="TimesNewRomanPS"/>
              </a:rPr>
              <a:t>. (and walks away)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latin typeface="Algerian" panose="04020705040A02060702" pitchFamily="82" charset="0"/>
              </a:rPr>
              <a:t>POLITENESS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We can think of politeness in general terms as having to do with ideas like being</a:t>
            </a:r>
          </a:p>
          <a:p>
            <a:r>
              <a:rPr lang="en-US" dirty="0">
                <a:solidFill>
                  <a:srgbClr val="FF0000"/>
                </a:solidFill>
              </a:rPr>
              <a:t>tactful, modest and nice to other people. In the study of linguistic politeness,</a:t>
            </a:r>
          </a:p>
          <a:p>
            <a:r>
              <a:rPr lang="en-US" dirty="0">
                <a:solidFill>
                  <a:srgbClr val="FF0000"/>
                </a:solidFill>
              </a:rPr>
              <a:t>the most relevant concept is ‘face’. Your </a:t>
            </a:r>
            <a:r>
              <a:rPr lang="en-US" b="1" dirty="0">
                <a:solidFill>
                  <a:srgbClr val="FF0000"/>
                </a:solidFill>
              </a:rPr>
              <a:t>face</a:t>
            </a:r>
            <a:r>
              <a:rPr lang="en-US" dirty="0">
                <a:solidFill>
                  <a:srgbClr val="FF0000"/>
                </a:solidFill>
              </a:rPr>
              <a:t>, in pragmatics, is your public</a:t>
            </a:r>
          </a:p>
          <a:p>
            <a:r>
              <a:rPr lang="en-US" dirty="0">
                <a:solidFill>
                  <a:srgbClr val="FF0000"/>
                </a:solidFill>
              </a:rPr>
              <a:t>self-image. This is the emotional and social sense of self that everyone has</a:t>
            </a:r>
          </a:p>
          <a:p>
            <a:r>
              <a:rPr lang="en-US" dirty="0">
                <a:solidFill>
                  <a:srgbClr val="FF0000"/>
                </a:solidFill>
              </a:rPr>
              <a:t>and expects everyone else to recognize. </a:t>
            </a:r>
            <a:r>
              <a:rPr lang="en-US" b="1" dirty="0">
                <a:solidFill>
                  <a:srgbClr val="FF0000"/>
                </a:solidFill>
              </a:rPr>
              <a:t>Politeness </a:t>
            </a:r>
            <a:r>
              <a:rPr lang="en-US" dirty="0">
                <a:solidFill>
                  <a:srgbClr val="FF0000"/>
                </a:solidFill>
              </a:rPr>
              <a:t>can be defined as showing</a:t>
            </a:r>
          </a:p>
          <a:p>
            <a:r>
              <a:rPr lang="en-US" dirty="0">
                <a:solidFill>
                  <a:srgbClr val="FF0000"/>
                </a:solidFill>
              </a:rPr>
              <a:t>awareness of and consideration for another person’s face.</a:t>
            </a:r>
          </a:p>
        </p:txBody>
      </p:sp>
    </p:spTree>
    <p:extLst>
      <p:ext uri="{BB962C8B-B14F-4D97-AF65-F5344CB8AC3E}">
        <p14:creationId xmlns:p14="http://schemas.microsoft.com/office/powerpoint/2010/main" val="38462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If you say something that represents a threat to another person’s self-image,</a:t>
            </a:r>
          </a:p>
          <a:p>
            <a:r>
              <a:rPr lang="en-US" dirty="0">
                <a:latin typeface="TimesNewRomanPS"/>
              </a:rPr>
              <a:t>that is called a </a:t>
            </a:r>
            <a:r>
              <a:rPr lang="en-US" b="1" dirty="0">
                <a:latin typeface="TimesNewRomanPS-Bold"/>
              </a:rPr>
              <a:t>face-threatening act</a:t>
            </a:r>
            <a:r>
              <a:rPr lang="en-US" dirty="0">
                <a:latin typeface="TimesNewRomanPS"/>
              </a:rPr>
              <a:t>. For example, if you use a direct speech act</a:t>
            </a:r>
          </a:p>
          <a:p>
            <a:r>
              <a:rPr lang="en-US" dirty="0">
                <a:latin typeface="TimesNewRomanPS"/>
              </a:rPr>
              <a:t>to get someone to do something (</a:t>
            </a:r>
            <a:r>
              <a:rPr lang="en-US" i="1" dirty="0">
                <a:latin typeface="TimesNewRomanPS-Italic"/>
              </a:rPr>
              <a:t>Give me that paper!</a:t>
            </a:r>
            <a:r>
              <a:rPr lang="en-US" dirty="0">
                <a:latin typeface="TimesNewRomanPS"/>
              </a:rPr>
              <a:t>), you are behaving as if</a:t>
            </a:r>
          </a:p>
          <a:p>
            <a:r>
              <a:rPr lang="en-US" dirty="0">
                <a:latin typeface="TimesNewRomanPS"/>
              </a:rPr>
              <a:t>you have more social power than the other person. If you don’t actually have that</a:t>
            </a:r>
          </a:p>
          <a:p>
            <a:r>
              <a:rPr lang="en-US" dirty="0">
                <a:latin typeface="TimesNewRomanPS"/>
              </a:rPr>
              <a:t>social power (e.g. you’re not a military officer or prison warden), then you are</a:t>
            </a:r>
          </a:p>
          <a:p>
            <a:r>
              <a:rPr lang="en-US" dirty="0">
                <a:latin typeface="TimesNewRomanPS"/>
              </a:rPr>
              <a:t>performing a face-threatening 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6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An indirect speech act, in the </a:t>
            </a:r>
            <a:r>
              <a:rPr lang="en-US" dirty="0" err="1">
                <a:latin typeface="TimesNewRomanPS"/>
              </a:rPr>
              <a:t>formassociated</a:t>
            </a:r>
            <a:endParaRPr lang="en-US" dirty="0">
              <a:latin typeface="TimesNewRomanPS"/>
            </a:endParaRPr>
          </a:p>
          <a:p>
            <a:r>
              <a:rPr lang="en-US" dirty="0">
                <a:latin typeface="TimesNewRomanPS"/>
              </a:rPr>
              <a:t>with a question (</a:t>
            </a:r>
            <a:r>
              <a:rPr lang="en-US" i="1" dirty="0">
                <a:latin typeface="TimesNewRomanPS-Italic"/>
              </a:rPr>
              <a:t>Could you pass me that paper?</a:t>
            </a:r>
            <a:r>
              <a:rPr lang="en-US" dirty="0">
                <a:latin typeface="TimesNewRomanPS"/>
              </a:rPr>
              <a:t>), removes the assumption of</a:t>
            </a:r>
          </a:p>
          <a:p>
            <a:r>
              <a:rPr lang="en-US" dirty="0">
                <a:latin typeface="TimesNewRomanPS"/>
              </a:rPr>
              <a:t>social power. You’re only asking if it’s possible. This makes your request less</a:t>
            </a:r>
          </a:p>
          <a:p>
            <a:r>
              <a:rPr lang="en-US" dirty="0">
                <a:latin typeface="TimesNewRomanPS"/>
              </a:rPr>
              <a:t>threatening to the other person’s face. Whenever you say something that lessens</a:t>
            </a:r>
          </a:p>
          <a:p>
            <a:r>
              <a:rPr lang="en-US" dirty="0">
                <a:latin typeface="TimesNewRomanPS"/>
              </a:rPr>
              <a:t>the possible threat to another’s face, it can be described as a </a:t>
            </a:r>
            <a:r>
              <a:rPr lang="en-US" b="1" dirty="0">
                <a:latin typeface="TimesNewRomanPS-Bold"/>
              </a:rPr>
              <a:t>face-saving act</a:t>
            </a:r>
            <a:r>
              <a:rPr lang="en-US" dirty="0">
                <a:latin typeface="TimesNewRomanP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latin typeface="Algerian" panose="04020705040A02060702" pitchFamily="82" charset="0"/>
              </a:rPr>
              <a:t>Negative and Positive Face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dirty="0"/>
              <a:t>We have both a negative face and a positive face. (Note that ‘negative’ doesn’t</a:t>
            </a:r>
          </a:p>
          <a:p>
            <a:r>
              <a:rPr lang="en-US" dirty="0"/>
              <a:t>mean ‘bad’ here, it’s simply the opposite of ‘positive’.) </a:t>
            </a:r>
            <a:r>
              <a:rPr lang="en-US" b="1" dirty="0"/>
              <a:t>Negative face </a:t>
            </a:r>
            <a:r>
              <a:rPr lang="en-US" dirty="0"/>
              <a:t>is the </a:t>
            </a:r>
            <a:r>
              <a:rPr lang="en-US" dirty="0" smtClean="0"/>
              <a:t>need to </a:t>
            </a:r>
            <a:r>
              <a:rPr lang="en-US" dirty="0"/>
              <a:t>be independent and free from imposition. </a:t>
            </a:r>
            <a:r>
              <a:rPr lang="en-US" b="1" dirty="0"/>
              <a:t>Positive face </a:t>
            </a:r>
            <a:r>
              <a:rPr lang="en-US" dirty="0"/>
              <a:t>is the need to be connected,</a:t>
            </a:r>
          </a:p>
          <a:p>
            <a:r>
              <a:rPr lang="en-US" dirty="0"/>
              <a:t>to belong, to be a member of the group. So, a face-saving act that emphasizes</a:t>
            </a:r>
          </a:p>
          <a:p>
            <a:r>
              <a:rPr lang="en-US" dirty="0"/>
              <a:t>a person’s negative face will show concern about imposition (</a:t>
            </a:r>
            <a:r>
              <a:rPr lang="en-US" i="1" dirty="0"/>
              <a:t>I’m sorry to</a:t>
            </a:r>
          </a:p>
          <a:p>
            <a:r>
              <a:rPr lang="en-US" i="1" dirty="0"/>
              <a:t>bother you </a:t>
            </a:r>
            <a:r>
              <a:rPr lang="en-US" dirty="0"/>
              <a:t>. . .; </a:t>
            </a:r>
            <a:r>
              <a:rPr lang="en-US" i="1" dirty="0"/>
              <a:t>I know you’re busy, but </a:t>
            </a:r>
            <a:r>
              <a:rPr lang="en-US" dirty="0"/>
              <a:t>. . .).</a:t>
            </a:r>
          </a:p>
        </p:txBody>
      </p:sp>
    </p:spTree>
    <p:extLst>
      <p:ext uri="{BB962C8B-B14F-4D97-AF65-F5344CB8AC3E}">
        <p14:creationId xmlns:p14="http://schemas.microsoft.com/office/powerpoint/2010/main" val="32628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</TotalTime>
  <Words>877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Algerian</vt:lpstr>
      <vt:lpstr>Arial</vt:lpstr>
      <vt:lpstr>Century Gothic</vt:lpstr>
      <vt:lpstr>TimesNewRomanPS</vt:lpstr>
      <vt:lpstr>TimesNewRomanPS-Bold</vt:lpstr>
      <vt:lpstr>TimesNewRomanPS-Italic</vt:lpstr>
      <vt:lpstr>TimesNRPSExpert</vt:lpstr>
      <vt:lpstr>Wingdings 3</vt:lpstr>
      <vt:lpstr>Ion Boardroom</vt:lpstr>
      <vt:lpstr>SPEECH ACTS</vt:lpstr>
      <vt:lpstr>PowerPoint Presentation</vt:lpstr>
      <vt:lpstr>Direct and Indirect Speech Acts</vt:lpstr>
      <vt:lpstr>PowerPoint Presentation</vt:lpstr>
      <vt:lpstr>PowerPoint Presentation</vt:lpstr>
      <vt:lpstr>POLITENESS</vt:lpstr>
      <vt:lpstr>PowerPoint Presentation</vt:lpstr>
      <vt:lpstr>PowerPoint Presentation</vt:lpstr>
      <vt:lpstr>Negative and Positive Face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ACTS</dc:title>
  <dc:creator>Maher</dc:creator>
  <cp:lastModifiedBy>Maher</cp:lastModifiedBy>
  <cp:revision>8</cp:revision>
  <dcterms:created xsi:type="dcterms:W3CDTF">2021-01-09T06:09:10Z</dcterms:created>
  <dcterms:modified xsi:type="dcterms:W3CDTF">2021-01-10T06:24:37Z</dcterms:modified>
</cp:coreProperties>
</file>